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 userDrawn="1">
          <p15:clr>
            <a:srgbClr val="A4A3A4"/>
          </p15:clr>
        </p15:guide>
        <p15:guide id="2" pos="475" userDrawn="1">
          <p15:clr>
            <a:srgbClr val="A4A3A4"/>
          </p15:clr>
        </p15:guide>
        <p15:guide id="3" pos="6799" userDrawn="1">
          <p15:clr>
            <a:srgbClr val="A4A3A4"/>
          </p15:clr>
        </p15:guide>
        <p15:guide id="4" pos="12995" userDrawn="1">
          <p15:clr>
            <a:srgbClr val="A4A3A4"/>
          </p15:clr>
        </p15:guide>
        <p15:guide id="5" orient="horz" pos="18655" userDrawn="1">
          <p15:clr>
            <a:srgbClr val="A4A3A4"/>
          </p15:clr>
        </p15:guide>
        <p15:guide id="6" orient="horz" pos="110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5FF"/>
    <a:srgbClr val="EEBB00"/>
    <a:srgbClr val="FFCB00"/>
    <a:srgbClr val="0DC900"/>
    <a:srgbClr val="CC6600"/>
    <a:srgbClr val="FF3300"/>
    <a:srgbClr val="CC0000"/>
    <a:srgbClr val="CC0066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5379" autoAdjust="0"/>
  </p:normalViewPr>
  <p:slideViewPr>
    <p:cSldViewPr snapToGrid="0" showGuides="1">
      <p:cViewPr>
        <p:scale>
          <a:sx n="88" d="100"/>
          <a:sy n="88" d="100"/>
        </p:scale>
        <p:origin x="-3379" y="-5"/>
      </p:cViewPr>
      <p:guideLst>
        <p:guide orient="horz" pos="2777"/>
        <p:guide pos="475"/>
        <p:guide pos="6799"/>
        <p:guide pos="12995"/>
        <p:guide orient="horz" pos="18655"/>
        <p:guide orient="horz" pos="110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4.3</c:v>
                </c:pt>
                <c:pt idx="2">
                  <c:v>5.8</c:v>
                </c:pt>
                <c:pt idx="3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2-4C09-A055-BA0228DB4B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</c:v>
                </c:pt>
                <c:pt idx="1">
                  <c:v>3.3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2-4C09-A055-BA0228DB4B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3.5</c:v>
                </c:pt>
                <c:pt idx="1">
                  <c:v>2.2000000000000002</c:v>
                </c:pt>
                <c:pt idx="2">
                  <c:v>3.2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2-4C09-A055-BA0228DB4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43360768"/>
        <c:axId val="158008064"/>
      </c:barChart>
      <c:catAx>
        <c:axId val="1433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58008064"/>
        <c:crosses val="autoZero"/>
        <c:auto val="1"/>
        <c:lblAlgn val="ctr"/>
        <c:lblOffset val="100"/>
        <c:noMultiLvlLbl val="0"/>
      </c:catAx>
      <c:valAx>
        <c:axId val="15800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433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2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1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0B953-D46D-4D2E-9843-C4483CF37FB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DF8B1-6973-470E-AB28-235CA0F4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author@address.org" TargetMode="Externa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yourwebsit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utoShape 13"/>
          <p:cNvSpPr>
            <a:spLocks noChangeArrowheads="1"/>
          </p:cNvSpPr>
          <p:nvPr/>
        </p:nvSpPr>
        <p:spPr bwMode="auto">
          <a:xfrm>
            <a:off x="566300" y="111865"/>
            <a:ext cx="20150633" cy="5151521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52247" tIns="26123" rIns="52247" bIns="26123" anchor="ctr"/>
          <a:lstStyle/>
          <a:p>
            <a:pPr defTabSz="2508250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DE77B-220B-7C90-BD26-40381BDFE66A}"/>
              </a:ext>
            </a:extLst>
          </p:cNvPr>
          <p:cNvSpPr/>
          <p:nvPr/>
        </p:nvSpPr>
        <p:spPr>
          <a:xfrm>
            <a:off x="645886" y="16450395"/>
            <a:ext cx="6236412" cy="13203237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7A6BB-7AD1-ACC4-8F55-A3DABD6E5852}"/>
              </a:ext>
            </a:extLst>
          </p:cNvPr>
          <p:cNvSpPr/>
          <p:nvPr/>
        </p:nvSpPr>
        <p:spPr>
          <a:xfrm>
            <a:off x="646475" y="5809538"/>
            <a:ext cx="6236412" cy="10178346"/>
          </a:xfrm>
          <a:prstGeom prst="rect">
            <a:avLst/>
          </a:prstGeom>
          <a:solidFill>
            <a:srgbClr val="FFCB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CE9D50-0173-5934-B585-A6270F943100}"/>
              </a:ext>
            </a:extLst>
          </p:cNvPr>
          <p:cNvSpPr txBox="1"/>
          <p:nvPr/>
        </p:nvSpPr>
        <p:spPr>
          <a:xfrm>
            <a:off x="843265" y="7214443"/>
            <a:ext cx="58749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575814B-6BEB-64C1-C581-B91523197F50}"/>
              </a:ext>
            </a:extLst>
          </p:cNvPr>
          <p:cNvSpPr txBox="1"/>
          <p:nvPr/>
        </p:nvSpPr>
        <p:spPr>
          <a:xfrm>
            <a:off x="946054" y="17424779"/>
            <a:ext cx="5535502" cy="9633406"/>
          </a:xfrm>
          <a:prstGeom prst="rect">
            <a:avLst/>
          </a:prstGeom>
          <a:noFill/>
        </p:spPr>
        <p:txBody>
          <a:bodyPr wrap="square" numCol="1" spcCol="18000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D045E8-0263-BE92-B076-2F84C81C9560}"/>
              </a:ext>
            </a:extLst>
          </p:cNvPr>
          <p:cNvSpPr/>
          <p:nvPr/>
        </p:nvSpPr>
        <p:spPr>
          <a:xfrm>
            <a:off x="7243826" y="5818216"/>
            <a:ext cx="7488863" cy="13635212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529C46F-DB8B-27FD-7AED-7F013C5CC89A}"/>
              </a:ext>
            </a:extLst>
          </p:cNvPr>
          <p:cNvSpPr/>
          <p:nvPr/>
        </p:nvSpPr>
        <p:spPr>
          <a:xfrm>
            <a:off x="7243827" y="19890598"/>
            <a:ext cx="7488863" cy="9738947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1132B6E-B296-EA3C-A608-DC7CEBF889A5}"/>
              </a:ext>
            </a:extLst>
          </p:cNvPr>
          <p:cNvSpPr/>
          <p:nvPr/>
        </p:nvSpPr>
        <p:spPr>
          <a:xfrm>
            <a:off x="14999846" y="22591986"/>
            <a:ext cx="5629717" cy="3115017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CBBC238F-03EE-6910-9207-7259F8CFE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025965"/>
              </p:ext>
            </p:extLst>
          </p:nvPr>
        </p:nvGraphicFramePr>
        <p:xfrm>
          <a:off x="7640726" y="8408165"/>
          <a:ext cx="6778490" cy="323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7248E5EF-E9BA-8B2C-D035-1A0B83AD08FE}"/>
              </a:ext>
            </a:extLst>
          </p:cNvPr>
          <p:cNvSpPr txBox="1"/>
          <p:nvPr/>
        </p:nvSpPr>
        <p:spPr>
          <a:xfrm>
            <a:off x="7628486" y="6711042"/>
            <a:ext cx="6814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48D742-D008-84AA-99D1-50C4CD86F644}"/>
              </a:ext>
            </a:extLst>
          </p:cNvPr>
          <p:cNvSpPr txBox="1"/>
          <p:nvPr/>
        </p:nvSpPr>
        <p:spPr>
          <a:xfrm>
            <a:off x="7605040" y="12575353"/>
            <a:ext cx="6814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aphicFrame>
        <p:nvGraphicFramePr>
          <p:cNvPr id="90" name="Content Placeholder 4">
            <a:extLst>
              <a:ext uri="{FF2B5EF4-FFF2-40B4-BE49-F238E27FC236}">
                <a16:creationId xmlns:a16="http://schemas.microsoft.com/office/drawing/2014/main" id="{DFDCDF02-BEB5-8E30-E69C-02377951F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414485"/>
              </p:ext>
            </p:extLst>
          </p:nvPr>
        </p:nvGraphicFramePr>
        <p:xfrm>
          <a:off x="7648149" y="15421735"/>
          <a:ext cx="6778490" cy="3781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766">
                <a:tc>
                  <a:txBody>
                    <a:bodyPr/>
                    <a:lstStyle/>
                    <a:p>
                      <a:endParaRPr lang="en-US" sz="1200" b="0" i="0" cap="none" spc="-2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Source Sans Pro" charset="0"/>
                      </a:endParaRP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cap="none" spc="-2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COLUMN 1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cap="none" spc="-2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COLUMN 2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cap="none" spc="-2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COLUMN 3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cap="none" spc="-20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COLUMN 4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01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328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368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388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408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02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285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345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03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256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296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316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336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04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123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163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183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203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05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532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572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592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612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06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256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296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316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336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07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985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1025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1045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1065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08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645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725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Row Sample 09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766</a:t>
                      </a:r>
                    </a:p>
                  </a:txBody>
                  <a:tcPr marL="7722" marR="7722" marT="772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826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846</a:t>
                      </a:r>
                    </a:p>
                  </a:txBody>
                  <a:tcPr marL="7722" marR="7722" marT="77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66">
                <a:tc>
                  <a:txBody>
                    <a:bodyPr/>
                    <a:lstStyle/>
                    <a:p>
                      <a:r>
                        <a:rPr lang="en-US" sz="1200" b="1" i="0" cap="none" spc="-2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ource Sans Pro" charset="0"/>
                        </a:rPr>
                        <a:t>Total Row</a:t>
                      </a:r>
                    </a:p>
                  </a:txBody>
                  <a:tcPr marL="87793" marR="87793" marT="43897" marB="438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4356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4536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4716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A4BF6E72-2FF4-0104-C88A-FDBA89D0E0E4}"/>
              </a:ext>
            </a:extLst>
          </p:cNvPr>
          <p:cNvSpPr txBox="1"/>
          <p:nvPr/>
        </p:nvSpPr>
        <p:spPr>
          <a:xfrm>
            <a:off x="15348670" y="23532194"/>
            <a:ext cx="4933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D695D4-297A-7D8A-74C1-7ED8B03EF963}"/>
              </a:ext>
            </a:extLst>
          </p:cNvPr>
          <p:cNvSpPr/>
          <p:nvPr/>
        </p:nvSpPr>
        <p:spPr>
          <a:xfrm>
            <a:off x="766434" y="16678664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B2B01C-96C4-373F-6FF6-0E681EE6643A}"/>
              </a:ext>
            </a:extLst>
          </p:cNvPr>
          <p:cNvSpPr/>
          <p:nvPr/>
        </p:nvSpPr>
        <p:spPr>
          <a:xfrm>
            <a:off x="7255791" y="20099405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EB905A-624B-6F92-004B-2C97CB07E8D1}"/>
              </a:ext>
            </a:extLst>
          </p:cNvPr>
          <p:cNvSpPr txBox="1"/>
          <p:nvPr/>
        </p:nvSpPr>
        <p:spPr>
          <a:xfrm>
            <a:off x="7435791" y="21038057"/>
            <a:ext cx="68141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text </a:t>
            </a:r>
            <a:r>
              <a:rPr lang="en-US" sz="20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C1EC661-4161-2D73-336B-E5E7EE871EA0}"/>
              </a:ext>
            </a:extLst>
          </p:cNvPr>
          <p:cNvSpPr/>
          <p:nvPr/>
        </p:nvSpPr>
        <p:spPr>
          <a:xfrm>
            <a:off x="14980299" y="16351421"/>
            <a:ext cx="5629717" cy="5830661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A35FE0-9CA6-77A2-E3DB-F22DA8768300}"/>
              </a:ext>
            </a:extLst>
          </p:cNvPr>
          <p:cNvSpPr/>
          <p:nvPr/>
        </p:nvSpPr>
        <p:spPr>
          <a:xfrm>
            <a:off x="15035266" y="26105470"/>
            <a:ext cx="5629717" cy="3509344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1FF49F-1F61-F114-DD82-6998F5EC6D9A}"/>
              </a:ext>
            </a:extLst>
          </p:cNvPr>
          <p:cNvSpPr txBox="1"/>
          <p:nvPr/>
        </p:nvSpPr>
        <p:spPr>
          <a:xfrm>
            <a:off x="15412249" y="26321474"/>
            <a:ext cx="301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C5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Contact Information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E6FF499-793E-392A-ADD3-B6E5049F117C}"/>
              </a:ext>
            </a:extLst>
          </p:cNvPr>
          <p:cNvSpPr/>
          <p:nvPr/>
        </p:nvSpPr>
        <p:spPr>
          <a:xfrm>
            <a:off x="15059598" y="26343862"/>
            <a:ext cx="180000" cy="540000"/>
          </a:xfrm>
          <a:prstGeom prst="rect">
            <a:avLst/>
          </a:prstGeom>
          <a:solidFill>
            <a:srgbClr val="00C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CDF61A-11E2-3622-7F4B-D3E96BDA58BE}"/>
              </a:ext>
            </a:extLst>
          </p:cNvPr>
          <p:cNvSpPr txBox="1"/>
          <p:nvPr/>
        </p:nvSpPr>
        <p:spPr>
          <a:xfrm>
            <a:off x="16638877" y="27031449"/>
            <a:ext cx="33747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Corresponding author’s Name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Tel: 0661 00 00 00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University: ….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Email: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author@address.org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Web: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www.yourwebsite.org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6" name="AutoShape 588">
            <a:extLst>
              <a:ext uri="{FF2B5EF4-FFF2-40B4-BE49-F238E27FC236}">
                <a16:creationId xmlns:a16="http://schemas.microsoft.com/office/drawing/2014/main" id="{2821E2C0-3200-41D4-86D3-BB457E48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8980" y="4342110"/>
            <a:ext cx="3205351" cy="71281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 lIns="53017" tIns="26509" rIns="53017" bIns="26509" anchor="ctr"/>
          <a:lstStyle>
            <a:lvl1pPr defTabSz="1817688"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1817688"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1817688"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1817688"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1817688"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749425" indent="536575" defTabSz="1817688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206625" indent="536575" defTabSz="1817688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663825" indent="536575" defTabSz="1817688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121025" indent="536575" defTabSz="1817688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Poster ID :</a:t>
            </a:r>
          </a:p>
        </p:txBody>
      </p:sp>
      <p:pic>
        <p:nvPicPr>
          <p:cNvPr id="148" name="Image 1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5" y="476559"/>
            <a:ext cx="1937231" cy="1619773"/>
          </a:xfrm>
          <a:prstGeom prst="rect">
            <a:avLst/>
          </a:prstGeom>
        </p:spPr>
      </p:pic>
      <p:sp>
        <p:nvSpPr>
          <p:cNvPr id="150" name="Rectangle 2"/>
          <p:cNvSpPr>
            <a:spLocks noChangeArrowheads="1"/>
          </p:cNvSpPr>
          <p:nvPr/>
        </p:nvSpPr>
        <p:spPr bwMode="auto">
          <a:xfrm>
            <a:off x="2551046" y="476559"/>
            <a:ext cx="16465734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/>
            <a:r>
              <a:rPr lang="en-US" sz="4800" b="1" kern="0" dirty="0">
                <a:solidFill>
                  <a:srgbClr val="0000FF"/>
                </a:solidFill>
                <a:latin typeface="Agency FB" pitchFamily="34" charset="0"/>
                <a:ea typeface="Calibri" pitchFamily="34" charset="0"/>
                <a:cs typeface="Arial" pitchFamily="34" charset="0"/>
              </a:rPr>
              <a:t>The First National Seminar on </a:t>
            </a: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ency FB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en-US" sz="4800" b="1" kern="0" dirty="0">
                <a:solidFill>
                  <a:srgbClr val="0000FF"/>
                </a:solidFill>
                <a:latin typeface="Agency FB" pitchFamily="34" charset="0"/>
                <a:ea typeface="Calibri" pitchFamily="34" charset="0"/>
                <a:cs typeface="Arial" pitchFamily="34" charset="0"/>
              </a:rPr>
              <a:t>Sustainable Aquaculture and Food Security»</a:t>
            </a:r>
            <a:endParaRPr kumimoji="0" lang="fr-FR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ency FB" pitchFamily="34" charset="0"/>
              <a:ea typeface="Calibri" pitchFamily="34" charset="0"/>
              <a:cs typeface="Arial" pitchFamily="34" charset="0"/>
            </a:endParaRPr>
          </a:p>
          <a:p>
            <a:pPr lvl="0" algn="ctr" defTabSz="914400"/>
            <a:r>
              <a:rPr lang="fr-FR" sz="4400" kern="0" dirty="0" err="1">
                <a:solidFill>
                  <a:sysClr val="windowText" lastClr="000000"/>
                </a:solidFill>
                <a:latin typeface="Agency FB" pitchFamily="34" charset="0"/>
              </a:rPr>
              <a:t>November</a:t>
            </a:r>
            <a:r>
              <a:rPr lang="fr-FR" sz="4400" kern="0" dirty="0">
                <a:solidFill>
                  <a:sysClr val="windowText" lastClr="000000"/>
                </a:solidFill>
                <a:latin typeface="Agency FB" pitchFamily="34" charset="0"/>
              </a:rPr>
              <a:t> 13th, 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2025. ISTM,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Chlef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,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Algeria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itchFamily="34" charset="0"/>
            </a:endParaRPr>
          </a:p>
        </p:txBody>
      </p:sp>
      <p:sp>
        <p:nvSpPr>
          <p:cNvPr id="152" name="Rectangle 2034">
            <a:extLst>
              <a:ext uri="{FF2B5EF4-FFF2-40B4-BE49-F238E27FC236}">
                <a16:creationId xmlns:a16="http://schemas.microsoft.com/office/drawing/2014/main" id="{BA044047-153B-4845-AAEB-024FF4973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675" y="2445235"/>
            <a:ext cx="16905869" cy="20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227" tIns="67227" rIns="67227" bIns="67227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15384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fr-FR" sz="36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Title of Poster</a:t>
            </a:r>
          </a:p>
          <a:p>
            <a:pPr algn="ctr" defTabSz="815384">
              <a:spcBef>
                <a:spcPts val="600"/>
              </a:spcBef>
              <a:defRPr/>
            </a:pPr>
            <a:r>
              <a:rPr lang="en-US" altLang="fr-FR" sz="2600" b="1" dirty="0">
                <a:solidFill>
                  <a:schemeClr val="accent4"/>
                </a:solidFill>
                <a:latin typeface="DaytonaPro-Bold" panose="020B0804030503040204" pitchFamily="34" charset="0"/>
              </a:rPr>
              <a:t> </a:t>
            </a:r>
            <a:r>
              <a:rPr lang="en-US" altLang="fr-FR" sz="2600" b="1" dirty="0">
                <a:solidFill>
                  <a:srgbClr val="0046D2"/>
                </a:solidFill>
                <a:latin typeface="+mj-lt"/>
              </a:rPr>
              <a:t>Author First Name LAST NAME</a:t>
            </a:r>
            <a:r>
              <a:rPr lang="en-US" altLang="fr-FR" sz="2600" b="1" baseline="30000" dirty="0">
                <a:solidFill>
                  <a:srgbClr val="0046D2"/>
                </a:solidFill>
                <a:latin typeface="+mj-lt"/>
              </a:rPr>
              <a:t>1</a:t>
            </a:r>
            <a:r>
              <a:rPr lang="en-US" altLang="fr-FR" sz="2600" b="1" dirty="0">
                <a:solidFill>
                  <a:srgbClr val="0046D2"/>
                </a:solidFill>
                <a:latin typeface="+mj-lt"/>
              </a:rPr>
              <a:t>, Author First Name LAST NAME</a:t>
            </a:r>
            <a:r>
              <a:rPr lang="en-US" altLang="fr-FR" sz="2600" b="1" baseline="30000" dirty="0">
                <a:solidFill>
                  <a:srgbClr val="0046D2"/>
                </a:solidFill>
              </a:rPr>
              <a:t>2</a:t>
            </a:r>
            <a:r>
              <a:rPr lang="en-US" altLang="fr-FR" sz="2600" b="1" dirty="0">
                <a:solidFill>
                  <a:srgbClr val="0046D2"/>
                </a:solidFill>
                <a:latin typeface="+mj-lt"/>
              </a:rPr>
              <a:t>, Author First Name LAST NAME</a:t>
            </a:r>
            <a:r>
              <a:rPr lang="en-US" altLang="fr-FR" sz="2600" b="1" baseline="30000" dirty="0">
                <a:solidFill>
                  <a:srgbClr val="0046D2"/>
                </a:solidFill>
              </a:rPr>
              <a:t>3</a:t>
            </a:r>
            <a:br>
              <a:rPr lang="en-US" altLang="fr-FR" sz="2600" b="1" dirty="0">
                <a:solidFill>
                  <a:srgbClr val="0046D2"/>
                </a:solidFill>
                <a:latin typeface="+mj-lt"/>
              </a:rPr>
            </a:br>
            <a:r>
              <a:rPr lang="en-US" altLang="fr-FR" sz="2400" b="1" baseline="30000" dirty="0"/>
              <a:t>1</a:t>
            </a:r>
            <a:r>
              <a:rPr lang="en-US" altLang="fr-FR" sz="2400" dirty="0">
                <a:latin typeface="+mj-lt"/>
              </a:rPr>
              <a:t>University of…….., Country, </a:t>
            </a:r>
            <a:r>
              <a:rPr lang="en-US" altLang="fr-FR" sz="2400" b="1" baseline="30000" dirty="0"/>
              <a:t>2</a:t>
            </a:r>
            <a:r>
              <a:rPr lang="en-US" altLang="fr-FR" sz="2400" dirty="0">
                <a:latin typeface="+mj-lt"/>
              </a:rPr>
              <a:t>University of…….., Country, </a:t>
            </a:r>
            <a:r>
              <a:rPr lang="en-US" altLang="fr-FR" sz="2400" b="1" baseline="30000" dirty="0"/>
              <a:t>3</a:t>
            </a:r>
            <a:r>
              <a:rPr lang="en-US" altLang="fr-FR" sz="2400" dirty="0">
                <a:latin typeface="+mj-lt"/>
              </a:rPr>
              <a:t>University of………., Country</a:t>
            </a:r>
            <a:endParaRPr lang="en-US" altLang="fr-FR" sz="2800" dirty="0">
              <a:latin typeface="+mj-lt"/>
            </a:endParaRPr>
          </a:p>
          <a:p>
            <a:pPr algn="ctr" defTabSz="8153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400" dirty="0">
                <a:latin typeface="+mj-lt"/>
              </a:rPr>
              <a:t>…………..@.............. (only of the corresponding author)</a:t>
            </a:r>
          </a:p>
        </p:txBody>
      </p:sp>
      <p:pic>
        <p:nvPicPr>
          <p:cNvPr id="153" name="Picture 2" descr="D:\Service pedagogique ISMT\Seminaire ISTM\Logo Institut Tenes 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5" y="2675303"/>
            <a:ext cx="1879913" cy="16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AutoShape 587">
            <a:extLst>
              <a:ext uri="{FF2B5EF4-FFF2-40B4-BE49-F238E27FC236}">
                <a16:creationId xmlns:a16="http://schemas.microsoft.com/office/drawing/2014/main" id="{36DD8FC0-1D53-8A43-B354-CEA5D506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260" y="451042"/>
            <a:ext cx="1512000" cy="14961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</p:spPr>
        <p:txBody>
          <a:bodyPr wrap="none" lIns="52972" tIns="26487" rIns="52972" bIns="26487" anchor="ctr"/>
          <a:lstStyle/>
          <a:p>
            <a:pPr algn="ctr" defTabSz="1816427"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 your</a:t>
            </a:r>
          </a:p>
          <a:p>
            <a:pPr algn="ctr" defTabSz="1816427"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institute </a:t>
            </a:r>
            <a:b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LOGO</a:t>
            </a:r>
          </a:p>
        </p:txBody>
      </p:sp>
      <p:sp>
        <p:nvSpPr>
          <p:cNvPr id="156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15378244" y="22820449"/>
            <a:ext cx="5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Acknowledgement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0F94F5D-569D-2CF2-FF95-09B8092A3671}"/>
              </a:ext>
            </a:extLst>
          </p:cNvPr>
          <p:cNvSpPr/>
          <p:nvPr/>
        </p:nvSpPr>
        <p:spPr>
          <a:xfrm>
            <a:off x="15077032" y="22812059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1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15412249" y="16566933"/>
            <a:ext cx="486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References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0F94F5D-569D-2CF2-FF95-09B8092A3671}"/>
              </a:ext>
            </a:extLst>
          </p:cNvPr>
          <p:cNvSpPr/>
          <p:nvPr/>
        </p:nvSpPr>
        <p:spPr>
          <a:xfrm>
            <a:off x="15198707" y="16566933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3" name="TextBox 93">
            <a:extLst>
              <a:ext uri="{FF2B5EF4-FFF2-40B4-BE49-F238E27FC236}">
                <a16:creationId xmlns:a16="http://schemas.microsoft.com/office/drawing/2014/main" id="{A4BF6E72-2FF4-0104-C88A-FDBA89D0E0E4}"/>
              </a:ext>
            </a:extLst>
          </p:cNvPr>
          <p:cNvSpPr txBox="1"/>
          <p:nvPr/>
        </p:nvSpPr>
        <p:spPr>
          <a:xfrm>
            <a:off x="15257032" y="17296700"/>
            <a:ext cx="50251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C1EC661-4161-2D73-336B-E5E7EE871EA0}"/>
              </a:ext>
            </a:extLst>
          </p:cNvPr>
          <p:cNvSpPr/>
          <p:nvPr/>
        </p:nvSpPr>
        <p:spPr>
          <a:xfrm>
            <a:off x="14993187" y="5818421"/>
            <a:ext cx="5629717" cy="10169463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5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15472435" y="6033933"/>
            <a:ext cx="480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Conclusion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0F94F5D-569D-2CF2-FF95-09B8092A3671}"/>
              </a:ext>
            </a:extLst>
          </p:cNvPr>
          <p:cNvSpPr/>
          <p:nvPr/>
        </p:nvSpPr>
        <p:spPr>
          <a:xfrm>
            <a:off x="15258893" y="6033933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TextBox 88">
            <a:extLst>
              <a:ext uri="{FF2B5EF4-FFF2-40B4-BE49-F238E27FC236}">
                <a16:creationId xmlns:a16="http://schemas.microsoft.com/office/drawing/2014/main" id="{EE48D742-D008-84AA-99D1-50C4CD86F644}"/>
              </a:ext>
            </a:extLst>
          </p:cNvPr>
          <p:cNvSpPr txBox="1"/>
          <p:nvPr/>
        </p:nvSpPr>
        <p:spPr>
          <a:xfrm>
            <a:off x="15307906" y="6739846"/>
            <a:ext cx="49742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9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1101471" y="6050713"/>
            <a:ext cx="5604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Introduction / Research Motivation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0F94F5D-569D-2CF2-FF95-09B8092A3671}"/>
              </a:ext>
            </a:extLst>
          </p:cNvPr>
          <p:cNvSpPr/>
          <p:nvPr/>
        </p:nvSpPr>
        <p:spPr>
          <a:xfrm>
            <a:off x="887930" y="6050713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1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1067930" y="16695444"/>
            <a:ext cx="486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Materials and Methods</a:t>
            </a:r>
          </a:p>
        </p:txBody>
      </p:sp>
      <p:sp>
        <p:nvSpPr>
          <p:cNvPr id="172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7818583" y="6004546"/>
            <a:ext cx="480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Results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0F94F5D-569D-2CF2-FF95-09B8092A3671}"/>
              </a:ext>
            </a:extLst>
          </p:cNvPr>
          <p:cNvSpPr/>
          <p:nvPr/>
        </p:nvSpPr>
        <p:spPr>
          <a:xfrm>
            <a:off x="7605041" y="6004546"/>
            <a:ext cx="180000" cy="540000"/>
          </a:xfrm>
          <a:prstGeom prst="rect">
            <a:avLst/>
          </a:prstGeom>
          <a:solidFill>
            <a:srgbClr val="0DC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4" name="TextBox 82">
            <a:extLst>
              <a:ext uri="{FF2B5EF4-FFF2-40B4-BE49-F238E27FC236}">
                <a16:creationId xmlns:a16="http://schemas.microsoft.com/office/drawing/2014/main" id="{6D140FF3-605D-538C-3BED-2BE19697C64A}"/>
              </a:ext>
            </a:extLst>
          </p:cNvPr>
          <p:cNvSpPr txBox="1"/>
          <p:nvPr/>
        </p:nvSpPr>
        <p:spPr>
          <a:xfrm>
            <a:off x="7594275" y="20089907"/>
            <a:ext cx="486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2800" b="1" dirty="0">
                <a:solidFill>
                  <a:srgbClr val="004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ytonaPro-Bold" panose="020B0804030503040204" pitchFamily="34" charset="0"/>
              </a:rPr>
              <a:t>Discussion</a:t>
            </a:r>
          </a:p>
        </p:txBody>
      </p:sp>
      <p:sp>
        <p:nvSpPr>
          <p:cNvPr id="175" name="Text Box 25"/>
          <p:cNvSpPr txBox="1">
            <a:spLocks noChangeArrowheads="1"/>
          </p:cNvSpPr>
          <p:nvPr/>
        </p:nvSpPr>
        <p:spPr bwMode="auto">
          <a:xfrm>
            <a:off x="8101561" y="14883677"/>
            <a:ext cx="6229350" cy="4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247" tIns="26123" rIns="52247" bIns="26123">
            <a:spAutoFit/>
          </a:bodyPr>
          <a:lstStyle/>
          <a:p>
            <a:pPr algn="ctr" defTabSz="250825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Table 1. 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76" name="Text Box 25"/>
          <p:cNvSpPr txBox="1">
            <a:spLocks noChangeArrowheads="1"/>
          </p:cNvSpPr>
          <p:nvPr/>
        </p:nvSpPr>
        <p:spPr bwMode="auto">
          <a:xfrm>
            <a:off x="7897453" y="11800512"/>
            <a:ext cx="6229350" cy="4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247" tIns="26123" rIns="52247" bIns="26123">
            <a:spAutoFit/>
          </a:bodyPr>
          <a:lstStyle/>
          <a:p>
            <a:pPr algn="ctr" defTabSz="250825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Figure 2. 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pic>
        <p:nvPicPr>
          <p:cNvPr id="17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05" y="20702310"/>
            <a:ext cx="3048000" cy="20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" name="Text Box 25"/>
          <p:cNvSpPr txBox="1">
            <a:spLocks noChangeArrowheads="1"/>
          </p:cNvSpPr>
          <p:nvPr/>
        </p:nvSpPr>
        <p:spPr bwMode="auto">
          <a:xfrm>
            <a:off x="622576" y="23052013"/>
            <a:ext cx="6229350" cy="4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247" tIns="26123" rIns="52247" bIns="26123">
            <a:spAutoFit/>
          </a:bodyPr>
          <a:lstStyle/>
          <a:p>
            <a:pPr algn="ctr" defTabSz="250825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Figure 1. 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0F58-CB5C-742C-EB04-833C7CC23D8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678" t="20666" r="25187" b="21832"/>
          <a:stretch>
            <a:fillRect/>
          </a:stretch>
        </p:blipFill>
        <p:spPr>
          <a:xfrm>
            <a:off x="19013159" y="2463169"/>
            <a:ext cx="1444445" cy="16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5771</TotalTime>
  <Words>1376</Words>
  <Application>Microsoft Office PowerPoint</Application>
  <PresentationFormat>Custom</PresentationFormat>
  <Paragraphs>122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Aptos</vt:lpstr>
      <vt:lpstr>Aptos Display</vt:lpstr>
      <vt:lpstr>Arial</vt:lpstr>
      <vt:lpstr>Arial Black</vt:lpstr>
      <vt:lpstr>DaytonaPro-Bold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M'hamed ZOUATENIA</dc:creator>
  <cp:lastModifiedBy>Bari</cp:lastModifiedBy>
  <cp:revision>68</cp:revision>
  <dcterms:created xsi:type="dcterms:W3CDTF">2024-07-08T07:49:34Z</dcterms:created>
  <dcterms:modified xsi:type="dcterms:W3CDTF">2025-10-15T03:04:32Z</dcterms:modified>
</cp:coreProperties>
</file>